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6" r:id="rId3"/>
    <p:sldId id="257" r:id="rId4"/>
    <p:sldId id="259" r:id="rId5"/>
    <p:sldId id="260" r:id="rId6"/>
    <p:sldId id="261" r:id="rId7"/>
    <p:sldId id="262" r:id="rId8"/>
    <p:sldId id="263" r:id="rId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BF476-6BEE-43A5-9761-563439B9985F}" type="datetimeFigureOut">
              <a:rPr lang="vi-VN" smtClean="0"/>
              <a:t>11/10/2022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8D1B6-A520-4BB8-A329-FA02DB589CD5}" type="slidenum">
              <a:rPr lang="vi-VN" smtClean="0"/>
              <a:t>‹#›</a:t>
            </a:fld>
            <a:endParaRPr lang="vi-VN"/>
          </a:p>
        </p:txBody>
      </p:sp>
    </p:spTree>
    <p:extLst>
      <p:ext uri="{BB962C8B-B14F-4D97-AF65-F5344CB8AC3E}">
        <p14:creationId xmlns:p14="http://schemas.microsoft.com/office/powerpoint/2010/main" val="91688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50176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73825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13158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64147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FB5DD-6C65-4078-8626-60F7B6185E8A}" type="datetimeFigureOut">
              <a:rPr lang="vi-VN" smtClean="0"/>
              <a:t>11/10/2022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144987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A9FB5DD-6C65-4078-8626-60F7B6185E8A}" type="datetimeFigureOut">
              <a:rPr lang="vi-VN" smtClean="0"/>
              <a:t>11/10/2022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314003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A9FB5DD-6C65-4078-8626-60F7B6185E8A}" type="datetimeFigureOut">
              <a:rPr lang="vi-VN" smtClean="0"/>
              <a:t>11/10/2022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357668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A9FB5DD-6C65-4078-8626-60F7B6185E8A}" type="datetimeFigureOut">
              <a:rPr lang="vi-VN" smtClean="0"/>
              <a:t>11/10/2022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152388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FB5DD-6C65-4078-8626-60F7B6185E8A}" type="datetimeFigureOut">
              <a:rPr lang="vi-VN" smtClean="0"/>
              <a:t>11/10/2022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10371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FB5DD-6C65-4078-8626-60F7B6185E8A}" type="datetimeFigureOut">
              <a:rPr lang="vi-VN" smtClean="0"/>
              <a:t>11/10/2022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49006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FB5DD-6C65-4078-8626-60F7B6185E8A}" type="datetimeFigureOut">
              <a:rPr lang="vi-VN" smtClean="0"/>
              <a:t>11/10/2022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189542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FB5DD-6C65-4078-8626-60F7B6185E8A}" type="datetimeFigureOut">
              <a:rPr lang="vi-VN" smtClean="0"/>
              <a:t>11/10/2022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FFC40-EEE7-43F8-A0F5-08095C5D306F}" type="slidenum">
              <a:rPr lang="vi-VN" smtClean="0"/>
              <a:t>‹#›</a:t>
            </a:fld>
            <a:endParaRPr lang="vi-VN"/>
          </a:p>
        </p:txBody>
      </p:sp>
    </p:spTree>
    <p:extLst>
      <p:ext uri="{BB962C8B-B14F-4D97-AF65-F5344CB8AC3E}">
        <p14:creationId xmlns:p14="http://schemas.microsoft.com/office/powerpoint/2010/main" val="185013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 y="2205038"/>
            <a:ext cx="9144001" cy="208756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 name="TextBox 2"/>
          <p:cNvSpPr txBox="1"/>
          <p:nvPr/>
        </p:nvSpPr>
        <p:spPr>
          <a:xfrm>
            <a:off x="438041" y="2371482"/>
            <a:ext cx="8301755"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Bài 4</a:t>
            </a:r>
          </a:p>
          <a:p>
            <a:pPr algn="ctr" fontAlgn="auto">
              <a:spcBef>
                <a:spcPts val="0"/>
              </a:spcBef>
              <a:spcAft>
                <a:spcPts val="0"/>
              </a:spcAft>
              <a:defRPr/>
            </a:pPr>
            <a:r>
              <a:rPr lang="en-US" sz="5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MÔ</a:t>
            </a:r>
            <a:endParaRPr lang="vi-VN" sz="5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TextBox 5"/>
          <p:cNvSpPr txBox="1">
            <a:spLocks noChangeArrowheads="1"/>
          </p:cNvSpPr>
          <p:nvPr/>
        </p:nvSpPr>
        <p:spPr bwMode="auto">
          <a:xfrm>
            <a:off x="2916238" y="1125538"/>
            <a:ext cx="31686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a:latin typeface="Times New Roman" pitchFamily="18" charset="0"/>
                <a:cs typeface="Times New Roman" pitchFamily="18" charset="0"/>
              </a:rPr>
              <a:t>Sinh học 8</a:t>
            </a:r>
            <a:endParaRPr lang="vi-VN" sz="4000" b="1">
              <a:latin typeface="Times New Roman" pitchFamily="18" charset="0"/>
              <a:cs typeface="Times New Roman" pitchFamily="18" charset="0"/>
            </a:endParaRPr>
          </a:p>
        </p:txBody>
      </p:sp>
    </p:spTree>
    <p:extLst>
      <p:ext uri="{BB962C8B-B14F-4D97-AF65-F5344CB8AC3E}">
        <p14:creationId xmlns:p14="http://schemas.microsoft.com/office/powerpoint/2010/main" val="291919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4.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73038" y="644670"/>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 Khái niệm mô</a:t>
            </a:r>
            <a:endParaRPr lang="vi-VN" sz="3200" b="1">
              <a:solidFill>
                <a:srgbClr val="FF0000"/>
              </a:solidFill>
              <a:latin typeface="Times New Roman" pitchFamily="18" charset="0"/>
              <a:cs typeface="Times New Roman" pitchFamily="18" charset="0"/>
            </a:endParaRPr>
          </a:p>
        </p:txBody>
      </p:sp>
      <p:sp>
        <p:nvSpPr>
          <p:cNvPr id="6" name="TextBox 5"/>
          <p:cNvSpPr txBox="1"/>
          <p:nvPr/>
        </p:nvSpPr>
        <p:spPr>
          <a:xfrm>
            <a:off x="381147" y="1622471"/>
            <a:ext cx="8280920" cy="1569660"/>
          </a:xfrm>
          <a:prstGeom prst="rect">
            <a:avLst/>
          </a:prstGeom>
          <a:noFill/>
        </p:spPr>
        <p:txBody>
          <a:bodyPr wrap="square" rtlCol="0">
            <a:spAutoFit/>
          </a:bodyPr>
          <a:lstStyle/>
          <a:p>
            <a:r>
              <a:rPr lang="en-US" sz="3200">
                <a:latin typeface="Times New Roman" pitchFamily="18" charset="0"/>
                <a:cs typeface="Times New Roman" pitchFamily="18" charset="0"/>
              </a:rPr>
              <a:t>- Mô là một tập hợp tế bào chuyên hoá có cấu tạo giống nhau, đảm nhiệm chức năng nhất định.</a:t>
            </a:r>
            <a:endParaRPr lang="vi-VN" sz="3200">
              <a:latin typeface="Times New Roman" pitchFamily="18" charset="0"/>
              <a:cs typeface="Times New Roman" pitchFamily="18" charset="0"/>
            </a:endParaRPr>
          </a:p>
          <a:p>
            <a:r>
              <a:rPr lang="en-US" sz="3200">
                <a:latin typeface="Times New Roman" pitchFamily="18" charset="0"/>
                <a:cs typeface="Times New Roman" pitchFamily="18" charset="0"/>
              </a:rPr>
              <a:t>- Mô gồm: tế bào và phi bào.</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22296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02506"/>
            <a:ext cx="7717457" cy="552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4. Mô</a:t>
            </a:r>
            <a:endParaRPr lang="vi-VN" sz="2400">
              <a:solidFill>
                <a:schemeClr val="accent1">
                  <a:lumMod val="50000"/>
                </a:schemeClr>
              </a:solidFill>
              <a:latin typeface="Times New Roman" pitchFamily="18" charset="0"/>
              <a:cs typeface="Times New Roman" pitchFamily="18" charset="0"/>
            </a:endParaRPr>
          </a:p>
        </p:txBody>
      </p:sp>
      <p:sp>
        <p:nvSpPr>
          <p:cNvPr id="4" name="TextBox 3"/>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II. Các loại mô</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092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 y="1934700"/>
            <a:ext cx="8311175" cy="394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4.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a:latin typeface="Times New Roman" pitchFamily="18" charset="0"/>
                <a:cs typeface="Times New Roman" pitchFamily="18" charset="0"/>
              </a:rPr>
              <a:t>1. Mô biểu bì</a:t>
            </a:r>
            <a:endParaRPr lang="vi-VN" sz="2800" b="1">
              <a:latin typeface="Times New Roman" pitchFamily="18" charset="0"/>
              <a:cs typeface="Times New Roman" pitchFamily="18" charset="0"/>
            </a:endParaRPr>
          </a:p>
        </p:txBody>
      </p:sp>
      <p:sp>
        <p:nvSpPr>
          <p:cNvPr id="3" name="TextBox 2"/>
          <p:cNvSpPr txBox="1"/>
          <p:nvPr/>
        </p:nvSpPr>
        <p:spPr>
          <a:xfrm>
            <a:off x="467544" y="1506683"/>
            <a:ext cx="7776864" cy="523220"/>
          </a:xfrm>
          <a:prstGeom prst="rect">
            <a:avLst/>
          </a:prstGeom>
          <a:noFill/>
        </p:spPr>
        <p:txBody>
          <a:bodyPr wrap="square" rtlCol="0">
            <a:spAutoFit/>
          </a:bodyPr>
          <a:lstStyle/>
          <a:p>
            <a:r>
              <a:rPr lang="en-US" sz="2800">
                <a:latin typeface="Times New Roman" pitchFamily="18" charset="0"/>
                <a:cs typeface="Times New Roman" pitchFamily="18" charset="0"/>
              </a:rPr>
              <a:t>Mô biểu bì có chức năng bảo vệ, hấp thụ, tiết.</a:t>
            </a:r>
            <a:endParaRPr lang="vi-VN" sz="2800">
              <a:latin typeface="Times New Roman" pitchFamily="18" charset="0"/>
              <a:cs typeface="Times New Roman" pitchFamily="18" charset="0"/>
            </a:endParaRPr>
          </a:p>
        </p:txBody>
      </p:sp>
      <p:sp>
        <p:nvSpPr>
          <p:cNvPr id="8" name="TextBox 7"/>
          <p:cNvSpPr txBox="1"/>
          <p:nvPr/>
        </p:nvSpPr>
        <p:spPr>
          <a:xfrm>
            <a:off x="2848591" y="5895803"/>
            <a:ext cx="3240360" cy="461665"/>
          </a:xfrm>
          <a:prstGeom prst="rect">
            <a:avLst/>
          </a:prstGeom>
          <a:noFill/>
        </p:spPr>
        <p:txBody>
          <a:bodyPr wrap="square" rtlCol="0">
            <a:spAutoFit/>
          </a:bodyPr>
          <a:lstStyle/>
          <a:p>
            <a:r>
              <a:rPr lang="en-US" sz="2400" i="1">
                <a:solidFill>
                  <a:srgbClr val="7030A0"/>
                </a:solidFill>
                <a:latin typeface="Times New Roman" pitchFamily="18" charset="0"/>
                <a:cs typeface="Times New Roman" pitchFamily="18" charset="0"/>
              </a:rPr>
              <a:t>Hình.  Mô biểu  bì</a:t>
            </a:r>
            <a:endParaRPr lang="vi-VN" sz="2400" i="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3723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4.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a:latin typeface="Times New Roman" pitchFamily="18" charset="0"/>
                <a:cs typeface="Times New Roman" pitchFamily="18" charset="0"/>
              </a:rPr>
              <a:t>2. Mô liên kết</a:t>
            </a:r>
            <a:endParaRPr lang="vi-VN" sz="2800" b="1">
              <a:latin typeface="Times New Roman" pitchFamily="18" charset="0"/>
              <a:cs typeface="Times New Roman" pitchFamily="18" charset="0"/>
            </a:endParaRPr>
          </a:p>
        </p:txBody>
      </p:sp>
      <p:sp>
        <p:nvSpPr>
          <p:cNvPr id="3" name="TextBox 2"/>
          <p:cNvSpPr txBox="1"/>
          <p:nvPr/>
        </p:nvSpPr>
        <p:spPr>
          <a:xfrm>
            <a:off x="313834" y="1494656"/>
            <a:ext cx="8280920" cy="523220"/>
          </a:xfrm>
          <a:prstGeom prst="rect">
            <a:avLst/>
          </a:prstGeom>
          <a:noFill/>
        </p:spPr>
        <p:txBody>
          <a:bodyPr wrap="square" rtlCol="0">
            <a:spAutoFit/>
          </a:bodyPr>
          <a:lstStyle/>
          <a:p>
            <a:r>
              <a:rPr lang="en-US" sz="2800">
                <a:latin typeface="Times New Roman" pitchFamily="18" charset="0"/>
                <a:cs typeface="Times New Roman" pitchFamily="18" charset="0"/>
              </a:rPr>
              <a:t>Mô liên kết có chức năng nâng đỡ, liên kết các cơ quan.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92184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49101"/>
            <a:ext cx="7345511" cy="458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4.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a:latin typeface="Times New Roman" pitchFamily="18" charset="0"/>
                <a:cs typeface="Times New Roman" pitchFamily="18" charset="0"/>
              </a:rPr>
              <a:t>2. Mô liên kết</a:t>
            </a:r>
            <a:endParaRPr lang="vi-VN" sz="2800" b="1">
              <a:latin typeface="Times New Roman" pitchFamily="18" charset="0"/>
              <a:cs typeface="Times New Roman" pitchFamily="18" charset="0"/>
            </a:endParaRPr>
          </a:p>
        </p:txBody>
      </p:sp>
      <p:sp>
        <p:nvSpPr>
          <p:cNvPr id="8" name="TextBox 7"/>
          <p:cNvSpPr txBox="1"/>
          <p:nvPr/>
        </p:nvSpPr>
        <p:spPr>
          <a:xfrm>
            <a:off x="2560264" y="6061877"/>
            <a:ext cx="3852082" cy="461665"/>
          </a:xfrm>
          <a:prstGeom prst="rect">
            <a:avLst/>
          </a:prstGeom>
          <a:noFill/>
        </p:spPr>
        <p:txBody>
          <a:bodyPr wrap="square" rtlCol="0">
            <a:spAutoFit/>
          </a:bodyPr>
          <a:lstStyle/>
          <a:p>
            <a:r>
              <a:rPr lang="en-US" sz="2400" i="1">
                <a:solidFill>
                  <a:srgbClr val="7030A0"/>
                </a:solidFill>
                <a:latin typeface="Times New Roman" pitchFamily="18" charset="0"/>
                <a:cs typeface="Times New Roman" pitchFamily="18" charset="0"/>
              </a:rPr>
              <a:t>Hình. Các loại mô liên kết</a:t>
            </a:r>
            <a:endParaRPr lang="vi-VN" sz="2400" i="1">
              <a:solidFill>
                <a:srgbClr val="7030A0"/>
              </a:solidFill>
              <a:latin typeface="Times New Roman" pitchFamily="18" charset="0"/>
              <a:cs typeface="Times New Roman" pitchFamily="18" charset="0"/>
            </a:endParaRPr>
          </a:p>
        </p:txBody>
      </p:sp>
      <p:sp>
        <p:nvSpPr>
          <p:cNvPr id="6" name="TextBox 5"/>
          <p:cNvSpPr txBox="1"/>
          <p:nvPr/>
        </p:nvSpPr>
        <p:spPr>
          <a:xfrm>
            <a:off x="5724128" y="3168947"/>
            <a:ext cx="1800200" cy="369332"/>
          </a:xfrm>
          <a:prstGeom prst="rect">
            <a:avLst/>
          </a:prstGeom>
          <a:noFill/>
        </p:spPr>
        <p:txBody>
          <a:bodyPr wrap="square" rtlCol="0">
            <a:spAutoFit/>
          </a:bodyPr>
          <a:lstStyle/>
          <a:p>
            <a:r>
              <a:rPr lang="en-US" b="1">
                <a:solidFill>
                  <a:schemeClr val="accent1">
                    <a:lumMod val="75000"/>
                  </a:schemeClr>
                </a:solidFill>
                <a:latin typeface="Times New Roman" pitchFamily="18" charset="0"/>
                <a:cs typeface="Times New Roman" pitchFamily="18" charset="0"/>
              </a:rPr>
              <a:t>B. Mô sụn</a:t>
            </a:r>
            <a:endParaRPr lang="vi-VN" b="1">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4263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18" y="1756266"/>
            <a:ext cx="6163373"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4.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a:latin typeface="Times New Roman" pitchFamily="18" charset="0"/>
                <a:cs typeface="Times New Roman" pitchFamily="18" charset="0"/>
              </a:rPr>
              <a:t>3. Mô cơ</a:t>
            </a:r>
            <a:endParaRPr lang="vi-VN" sz="2800" b="1">
              <a:latin typeface="Times New Roman" pitchFamily="18" charset="0"/>
              <a:cs typeface="Times New Roman" pitchFamily="18" charset="0"/>
            </a:endParaRPr>
          </a:p>
        </p:txBody>
      </p:sp>
      <p:sp>
        <p:nvSpPr>
          <p:cNvPr id="8" name="TextBox 7"/>
          <p:cNvSpPr txBox="1"/>
          <p:nvPr/>
        </p:nvSpPr>
        <p:spPr>
          <a:xfrm>
            <a:off x="2560264" y="6061877"/>
            <a:ext cx="3852082" cy="461665"/>
          </a:xfrm>
          <a:prstGeom prst="rect">
            <a:avLst/>
          </a:prstGeom>
          <a:noFill/>
        </p:spPr>
        <p:txBody>
          <a:bodyPr wrap="square" rtlCol="0">
            <a:spAutoFit/>
          </a:bodyPr>
          <a:lstStyle/>
          <a:p>
            <a:pPr algn="ctr"/>
            <a:r>
              <a:rPr lang="en-US" sz="2400" i="1">
                <a:solidFill>
                  <a:srgbClr val="7030A0"/>
                </a:solidFill>
                <a:latin typeface="Times New Roman" pitchFamily="18" charset="0"/>
                <a:cs typeface="Times New Roman" pitchFamily="18" charset="0"/>
              </a:rPr>
              <a:t>Hình. Các mô cơ</a:t>
            </a:r>
            <a:endParaRPr lang="vi-VN" sz="2400" i="1">
              <a:solidFill>
                <a:srgbClr val="7030A0"/>
              </a:solidFill>
              <a:latin typeface="Times New Roman" pitchFamily="18" charset="0"/>
              <a:cs typeface="Times New Roman" pitchFamily="18" charset="0"/>
            </a:endParaRPr>
          </a:p>
        </p:txBody>
      </p:sp>
      <p:sp>
        <p:nvSpPr>
          <p:cNvPr id="9" name="TextBox 8"/>
          <p:cNvSpPr txBox="1"/>
          <p:nvPr/>
        </p:nvSpPr>
        <p:spPr>
          <a:xfrm>
            <a:off x="313834" y="1494656"/>
            <a:ext cx="8280920" cy="523220"/>
          </a:xfrm>
          <a:prstGeom prst="rect">
            <a:avLst/>
          </a:prstGeom>
          <a:noFill/>
        </p:spPr>
        <p:txBody>
          <a:bodyPr wrap="square" rtlCol="0">
            <a:spAutoFit/>
          </a:bodyPr>
          <a:lstStyle/>
          <a:p>
            <a:r>
              <a:rPr lang="en-US" sz="2800">
                <a:latin typeface="Times New Roman" pitchFamily="18" charset="0"/>
                <a:cs typeface="Times New Roman" pitchFamily="18" charset="0"/>
              </a:rPr>
              <a:t>Mô cơ gồm cơ vân, cơ trơn, cơ tim có chức năng co dãn.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41868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21" y="2557977"/>
            <a:ext cx="6526919" cy="361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4.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a:latin typeface="Times New Roman" pitchFamily="18" charset="0"/>
                <a:cs typeface="Times New Roman" pitchFamily="18" charset="0"/>
              </a:rPr>
              <a:t>4. Mô thần kinh</a:t>
            </a:r>
            <a:endParaRPr lang="vi-VN" sz="2800" b="1">
              <a:latin typeface="Times New Roman" pitchFamily="18" charset="0"/>
              <a:cs typeface="Times New Roman" pitchFamily="18" charset="0"/>
            </a:endParaRPr>
          </a:p>
        </p:txBody>
      </p:sp>
      <p:sp>
        <p:nvSpPr>
          <p:cNvPr id="8" name="TextBox 7"/>
          <p:cNvSpPr txBox="1"/>
          <p:nvPr/>
        </p:nvSpPr>
        <p:spPr>
          <a:xfrm>
            <a:off x="2560264" y="6167267"/>
            <a:ext cx="3852082" cy="461665"/>
          </a:xfrm>
          <a:prstGeom prst="rect">
            <a:avLst/>
          </a:prstGeom>
          <a:noFill/>
        </p:spPr>
        <p:txBody>
          <a:bodyPr wrap="square" rtlCol="0">
            <a:spAutoFit/>
          </a:bodyPr>
          <a:lstStyle/>
          <a:p>
            <a:pPr algn="ctr"/>
            <a:r>
              <a:rPr lang="en-US" sz="2400" i="1">
                <a:solidFill>
                  <a:srgbClr val="7030A0"/>
                </a:solidFill>
                <a:latin typeface="Times New Roman" pitchFamily="18" charset="0"/>
                <a:cs typeface="Times New Roman" pitchFamily="18" charset="0"/>
              </a:rPr>
              <a:t>Hình. Mô thần kinh</a:t>
            </a:r>
            <a:endParaRPr lang="vi-VN" sz="2400" i="1">
              <a:solidFill>
                <a:srgbClr val="7030A0"/>
              </a:solidFill>
              <a:latin typeface="Times New Roman" pitchFamily="18" charset="0"/>
              <a:cs typeface="Times New Roman" pitchFamily="18" charset="0"/>
            </a:endParaRPr>
          </a:p>
        </p:txBody>
      </p:sp>
      <p:sp>
        <p:nvSpPr>
          <p:cNvPr id="9" name="TextBox 8"/>
          <p:cNvSpPr txBox="1"/>
          <p:nvPr/>
        </p:nvSpPr>
        <p:spPr>
          <a:xfrm>
            <a:off x="156707" y="1428766"/>
            <a:ext cx="8722662" cy="1384995"/>
          </a:xfrm>
          <a:prstGeom prst="rect">
            <a:avLst/>
          </a:prstGeom>
          <a:noFill/>
        </p:spPr>
        <p:txBody>
          <a:bodyPr wrap="square" rtlCol="0">
            <a:spAutoFit/>
          </a:bodyPr>
          <a:lstStyle/>
          <a:p>
            <a:r>
              <a:rPr lang="en-US" sz="2800">
                <a:latin typeface="Times New Roman" pitchFamily="18" charset="0"/>
                <a:cs typeface="Times New Roman" pitchFamily="18" charset="0"/>
              </a:rPr>
              <a:t>Mô thần kinh tạo nên hệ thần kinh có chức năng tiếp nhận kích thích, xử lí thông tin và điều khiển sự hoạt động các cơ quan trả lời các kích thích của môi trường.</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33854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236</Words>
  <Application>Microsoft Office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10</cp:revision>
  <dcterms:created xsi:type="dcterms:W3CDTF">2021-09-11T12:23:03Z</dcterms:created>
  <dcterms:modified xsi:type="dcterms:W3CDTF">2022-10-11T14:37:45Z</dcterms:modified>
</cp:coreProperties>
</file>